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56" r:id="rId5"/>
    <p:sldId id="257" r:id="rId6"/>
    <p:sldId id="258" r:id="rId7"/>
    <p:sldId id="260" r:id="rId8"/>
    <p:sldId id="261" r:id="rId9"/>
    <p:sldId id="259"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87D574-93D4-4D3C-98F8-E296BB1B8CDF}" v="522" dt="2022-07-07T20:14:18.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autoAdjust="0"/>
  </p:normalViewPr>
  <p:slideViewPr>
    <p:cSldViewPr snapToGrid="0">
      <p:cViewPr>
        <p:scale>
          <a:sx n="100" d="100"/>
          <a:sy n="100" d="100"/>
        </p:scale>
        <p:origin x="-72" y="-40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7/7/2022</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7/7/2022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noProof="0"/>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rIns="45720"/>
          <a:lstStyle/>
          <a:p>
            <a:fld id="{600CBFCC-E1FF-473E-BF42-70E7405CF173}" type="slidenum">
              <a:rPr lang="en-US" noProof="0" smtClean="0"/>
              <a:t>‹#›</a:t>
            </a:fld>
            <a:endParaRPr lang="en-US" noProof="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29878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6178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hasCustomPrompt="1"/>
          </p:nvPr>
        </p:nvSpPr>
        <p:spPr>
          <a:xfrm>
            <a:off x="2608751" y="970410"/>
            <a:ext cx="6466903" cy="5079534"/>
          </a:xfrm>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16423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7202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hasCustomPrompt="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600CBFCC-E1FF-473E-BF42-70E7405CF173}" type="slidenum">
              <a:rPr lang="tr-TR" smtClean="0"/>
              <a:t>‹#›</a:t>
            </a:fld>
            <a:endParaRPr lang="tr-TR"/>
          </a:p>
        </p:txBody>
      </p:sp>
    </p:spTree>
    <p:extLst>
      <p:ext uri="{BB962C8B-B14F-4D97-AF65-F5344CB8AC3E}">
        <p14:creationId xmlns:p14="http://schemas.microsoft.com/office/powerpoint/2010/main" val="3636461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2605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hasCustomPrompt="1"/>
          </p:nvPr>
        </p:nvSpPr>
        <p:spPr>
          <a:xfrm>
            <a:off x="6666635" y="2851331"/>
            <a:ext cx="3899798" cy="307143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422361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600CBFCC-E1FF-473E-BF42-70E7405CF173}" type="slidenum">
              <a:rPr lang="en-US" noProof="0" smtClean="0"/>
              <a:t>‹#›</a:t>
            </a:fld>
            <a:endParaRPr lang="en-US" noProof="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986665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292467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1650365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810A5-1A13-4087-8DFA-155E6E5B5D73}" type="datetimeFigureOut">
              <a:rPr lang="en-US" noProof="0" smtClean="0"/>
              <a:t>7/7/2022</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600CBFCC-E1FF-473E-BF42-70E7405CF173}" type="slidenum">
              <a:rPr lang="en-US" noProof="0" smtClean="0"/>
              <a:t>‹#›</a:t>
            </a:fld>
            <a:endParaRPr lang="en-US" noProof="0"/>
          </a:p>
        </p:txBody>
      </p:sp>
    </p:spTree>
    <p:extLst>
      <p:ext uri="{BB962C8B-B14F-4D97-AF65-F5344CB8AC3E}">
        <p14:creationId xmlns:p14="http://schemas.microsoft.com/office/powerpoint/2010/main" val="746702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B7810A5-1A13-4087-8DFA-155E6E5B5D73}" type="datetimeFigureOut">
              <a:rPr lang="tr-TR" smtClean="0"/>
              <a:t>7.07.2022</a:t>
            </a:fld>
            <a:endParaRPr lang="tr-TR"/>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00CBFCC-E1FF-473E-BF42-70E7405CF173}" type="slidenum">
              <a:rPr lang="tr-TR" smtClean="0"/>
              <a:t>‹#›</a:t>
            </a:fld>
            <a:endParaRPr lang="tr-TR"/>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717581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484558" y="1852081"/>
            <a:ext cx="8312066" cy="2406142"/>
          </a:xfrm>
        </p:spPr>
        <p:txBody>
          <a:bodyPr>
            <a:normAutofit fontScale="90000"/>
          </a:bodyPr>
          <a:lstStyle/>
          <a:p>
            <a:r>
              <a:rPr lang="en-US" b="1" dirty="0">
                <a:ea typeface="+mj-lt"/>
                <a:cs typeface="+mj-lt"/>
              </a:rPr>
              <a:t>Vector Borne Diseases Mapped against Flooding and</a:t>
            </a:r>
            <a:br>
              <a:rPr lang="en-US" b="1" dirty="0">
                <a:ea typeface="+mj-lt"/>
                <a:cs typeface="+mj-lt"/>
              </a:rPr>
            </a:br>
            <a:r>
              <a:rPr lang="en-US" b="1" dirty="0">
                <a:ea typeface="+mj-lt"/>
                <a:cs typeface="+mj-lt"/>
              </a:rPr>
              <a:t>Population in USA</a:t>
            </a:r>
            <a:endParaRPr lang="en-US" b="1">
              <a:cs typeface="Arial"/>
            </a:endParaRP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3629524" y="-1339"/>
            <a:ext cx="5357600" cy="1160213"/>
          </a:xfrm>
        </p:spPr>
        <p:txBody>
          <a:bodyPr/>
          <a:lstStyle/>
          <a:p>
            <a:r>
              <a:rPr lang="en-US" b="1" dirty="0">
                <a:cs typeface="Arial"/>
              </a:rPr>
              <a:t>Anumula Naga Raviteja (12200983)</a:t>
            </a:r>
          </a:p>
          <a:p>
            <a:r>
              <a:rPr lang="en-US" b="1" dirty="0">
                <a:ea typeface="+mn-lt"/>
                <a:cs typeface="+mn-lt"/>
              </a:rPr>
              <a:t>raviteja.anumula-naga@stud.th-deg.de</a:t>
            </a:r>
            <a:endParaRPr lang="en-US" b="1" dirty="0"/>
          </a:p>
        </p:txBody>
      </p:sp>
    </p:spTree>
    <p:extLst>
      <p:ext uri="{BB962C8B-B14F-4D97-AF65-F5344CB8AC3E}">
        <p14:creationId xmlns:p14="http://schemas.microsoft.com/office/powerpoint/2010/main" val="55372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CB5C-B268-E493-6A31-476D098CC046}"/>
              </a:ext>
            </a:extLst>
          </p:cNvPr>
          <p:cNvSpPr>
            <a:spLocks noGrp="1"/>
          </p:cNvSpPr>
          <p:nvPr>
            <p:ph type="title"/>
          </p:nvPr>
        </p:nvSpPr>
        <p:spPr>
          <a:xfrm>
            <a:off x="2389558" y="808056"/>
            <a:ext cx="8180581" cy="1077229"/>
          </a:xfrm>
        </p:spPr>
        <p:txBody>
          <a:bodyPr>
            <a:normAutofit fontScale="90000"/>
          </a:bodyPr>
          <a:lstStyle/>
          <a:p>
            <a:r>
              <a:rPr lang="en-US" dirty="0">
                <a:ea typeface="+mj-lt"/>
                <a:cs typeface="+mj-lt"/>
              </a:rPr>
              <a:t>Visualizing Floods being a major factor in the increasing cases of vector-borne diseases.</a:t>
            </a:r>
            <a:endParaRPr lang="en-US" dirty="0"/>
          </a:p>
        </p:txBody>
      </p:sp>
      <p:sp>
        <p:nvSpPr>
          <p:cNvPr id="4" name="TextBox 3">
            <a:extLst>
              <a:ext uri="{FF2B5EF4-FFF2-40B4-BE49-F238E27FC236}">
                <a16:creationId xmlns:a16="http://schemas.microsoft.com/office/drawing/2014/main" id="{C443111B-0766-738A-CAA7-43728E79FAAD}"/>
              </a:ext>
            </a:extLst>
          </p:cNvPr>
          <p:cNvSpPr txBox="1"/>
          <p:nvPr/>
        </p:nvSpPr>
        <p:spPr>
          <a:xfrm>
            <a:off x="9550400" y="17504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Dengue</a:t>
            </a:r>
          </a:p>
        </p:txBody>
      </p:sp>
      <p:pic>
        <p:nvPicPr>
          <p:cNvPr id="5" name="Picture 5">
            <a:extLst>
              <a:ext uri="{FF2B5EF4-FFF2-40B4-BE49-F238E27FC236}">
                <a16:creationId xmlns:a16="http://schemas.microsoft.com/office/drawing/2014/main" id="{4320284F-315F-A91E-FD73-A392B3702A68}"/>
              </a:ext>
            </a:extLst>
          </p:cNvPr>
          <p:cNvPicPr>
            <a:picLocks noChangeAspect="1"/>
          </p:cNvPicPr>
          <p:nvPr/>
        </p:nvPicPr>
        <p:blipFill>
          <a:blip r:embed="rId2"/>
          <a:stretch>
            <a:fillRect/>
          </a:stretch>
        </p:blipFill>
        <p:spPr>
          <a:xfrm>
            <a:off x="1877484" y="2118561"/>
            <a:ext cx="8442324" cy="4658170"/>
          </a:xfrm>
          <a:prstGeom prst="rect">
            <a:avLst/>
          </a:prstGeom>
        </p:spPr>
      </p:pic>
    </p:spTree>
    <p:extLst>
      <p:ext uri="{BB962C8B-B14F-4D97-AF65-F5344CB8AC3E}">
        <p14:creationId xmlns:p14="http://schemas.microsoft.com/office/powerpoint/2010/main" val="309086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A5B05-6A26-AF1E-2FC1-A7146BE80245}"/>
              </a:ext>
            </a:extLst>
          </p:cNvPr>
          <p:cNvSpPr txBox="1"/>
          <p:nvPr/>
        </p:nvSpPr>
        <p:spPr>
          <a:xfrm>
            <a:off x="10047817" y="1602316"/>
            <a:ext cx="1367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Malaria</a:t>
            </a:r>
          </a:p>
        </p:txBody>
      </p:sp>
      <p:pic>
        <p:nvPicPr>
          <p:cNvPr id="5" name="Picture 5" descr="Timeline&#10;&#10;Description automatically generated">
            <a:extLst>
              <a:ext uri="{FF2B5EF4-FFF2-40B4-BE49-F238E27FC236}">
                <a16:creationId xmlns:a16="http://schemas.microsoft.com/office/drawing/2014/main" id="{D8759E12-E485-0374-84AD-32FD4ECB1EB1}"/>
              </a:ext>
            </a:extLst>
          </p:cNvPr>
          <p:cNvPicPr>
            <a:picLocks noChangeAspect="1"/>
          </p:cNvPicPr>
          <p:nvPr/>
        </p:nvPicPr>
        <p:blipFill>
          <a:blip r:embed="rId2"/>
          <a:stretch>
            <a:fillRect/>
          </a:stretch>
        </p:blipFill>
        <p:spPr>
          <a:xfrm>
            <a:off x="1739900" y="1970394"/>
            <a:ext cx="8712199" cy="4806337"/>
          </a:xfrm>
          <a:prstGeom prst="rect">
            <a:avLst/>
          </a:prstGeom>
        </p:spPr>
      </p:pic>
    </p:spTree>
    <p:extLst>
      <p:ext uri="{BB962C8B-B14F-4D97-AF65-F5344CB8AC3E}">
        <p14:creationId xmlns:p14="http://schemas.microsoft.com/office/powerpoint/2010/main" val="1398059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A5B05-6A26-AF1E-2FC1-A7146BE80245}"/>
              </a:ext>
            </a:extLst>
          </p:cNvPr>
          <p:cNvSpPr txBox="1"/>
          <p:nvPr/>
        </p:nvSpPr>
        <p:spPr>
          <a:xfrm>
            <a:off x="8820151" y="1602316"/>
            <a:ext cx="29760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West Nile Virus</a:t>
            </a:r>
          </a:p>
        </p:txBody>
      </p:sp>
      <p:pic>
        <p:nvPicPr>
          <p:cNvPr id="2" name="Picture 2" descr="Chart, scatter chart&#10;&#10;Description automatically generated">
            <a:extLst>
              <a:ext uri="{FF2B5EF4-FFF2-40B4-BE49-F238E27FC236}">
                <a16:creationId xmlns:a16="http://schemas.microsoft.com/office/drawing/2014/main" id="{F74639A5-84E1-25A2-E81D-C98B972C146D}"/>
              </a:ext>
            </a:extLst>
          </p:cNvPr>
          <p:cNvPicPr>
            <a:picLocks noChangeAspect="1"/>
          </p:cNvPicPr>
          <p:nvPr/>
        </p:nvPicPr>
        <p:blipFill>
          <a:blip r:embed="rId2"/>
          <a:stretch>
            <a:fillRect/>
          </a:stretch>
        </p:blipFill>
        <p:spPr>
          <a:xfrm>
            <a:off x="1718733" y="1970394"/>
            <a:ext cx="8754532" cy="4827503"/>
          </a:xfrm>
          <a:prstGeom prst="rect">
            <a:avLst/>
          </a:prstGeom>
        </p:spPr>
      </p:pic>
    </p:spTree>
    <p:extLst>
      <p:ext uri="{BB962C8B-B14F-4D97-AF65-F5344CB8AC3E}">
        <p14:creationId xmlns:p14="http://schemas.microsoft.com/office/powerpoint/2010/main" val="403411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875A7-1AF3-D579-04CE-50AF81B0CA7A}"/>
              </a:ext>
            </a:extLst>
          </p:cNvPr>
          <p:cNvSpPr>
            <a:spLocks noGrp="1"/>
          </p:cNvSpPr>
          <p:nvPr>
            <p:ph type="title"/>
          </p:nvPr>
        </p:nvSpPr>
        <p:spPr/>
        <p:txBody>
          <a:bodyPr/>
          <a:lstStyle/>
          <a:p>
            <a:r>
              <a:rPr lang="en-US" dirty="0">
                <a:cs typeface="Arial"/>
              </a:rPr>
              <a:t>Observations</a:t>
            </a:r>
            <a:endParaRPr lang="en-US" dirty="0"/>
          </a:p>
        </p:txBody>
      </p:sp>
      <p:sp>
        <p:nvSpPr>
          <p:cNvPr id="3" name="Content Placeholder 2">
            <a:extLst>
              <a:ext uri="{FF2B5EF4-FFF2-40B4-BE49-F238E27FC236}">
                <a16:creationId xmlns:a16="http://schemas.microsoft.com/office/drawing/2014/main" id="{CE70AA7A-B514-3390-F975-ABAAB8C5BAD3}"/>
              </a:ext>
            </a:extLst>
          </p:cNvPr>
          <p:cNvSpPr>
            <a:spLocks noGrp="1"/>
          </p:cNvSpPr>
          <p:nvPr>
            <p:ph idx="1"/>
          </p:nvPr>
        </p:nvSpPr>
        <p:spPr/>
        <p:txBody>
          <a:bodyPr>
            <a:normAutofit lnSpcReduction="10000"/>
          </a:bodyPr>
          <a:lstStyle/>
          <a:p>
            <a:pPr marL="344170" indent="-344170"/>
            <a:r>
              <a:rPr lang="en-US" dirty="0">
                <a:ea typeface="+mn-lt"/>
                <a:cs typeface="+mn-lt"/>
              </a:rPr>
              <a:t>We can see that in 2015 there is no proof of floods in CA hence there are less number of Dengue cases. But in the next year 2016 CA was recorded with highest number of Dengue cases and also there is an indication that flood was occurred.</a:t>
            </a:r>
          </a:p>
          <a:p>
            <a:pPr marL="344170" indent="-344170"/>
            <a:r>
              <a:rPr lang="en-US" dirty="0">
                <a:ea typeface="+mn-lt"/>
                <a:cs typeface="+mn-lt"/>
              </a:rPr>
              <a:t>We can see that due to floods in the year 2016 MD has recorded highest number of cases when due to floods. And in CA there is a clear indication of floods which can relate to the rising number of Malaria cases.</a:t>
            </a:r>
          </a:p>
          <a:p>
            <a:pPr marL="344170" indent="-344170"/>
            <a:r>
              <a:rPr lang="en-US" dirty="0">
                <a:ea typeface="+mn-lt"/>
                <a:cs typeface="+mn-lt"/>
              </a:rPr>
              <a:t>We can see that due to floods in CA and TX there is large number of WNV cases of WNV over the years 2013-2014</a:t>
            </a:r>
            <a:endParaRPr lang="en-US" dirty="0">
              <a:cs typeface="Arial" panose="020B0604020202020204"/>
            </a:endParaRPr>
          </a:p>
        </p:txBody>
      </p:sp>
    </p:spTree>
    <p:extLst>
      <p:ext uri="{BB962C8B-B14F-4D97-AF65-F5344CB8AC3E}">
        <p14:creationId xmlns:p14="http://schemas.microsoft.com/office/powerpoint/2010/main" val="1890323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0B0A-36F5-72B4-E523-B13A17AA8751}"/>
              </a:ext>
            </a:extLst>
          </p:cNvPr>
          <p:cNvSpPr>
            <a:spLocks noGrp="1"/>
          </p:cNvSpPr>
          <p:nvPr>
            <p:ph type="title"/>
          </p:nvPr>
        </p:nvSpPr>
        <p:spPr/>
        <p:txBody>
          <a:bodyPr/>
          <a:lstStyle/>
          <a:p>
            <a:r>
              <a:rPr lang="en-US" dirty="0">
                <a:cs typeface="Arial"/>
              </a:rPr>
              <a:t>Impact of Population</a:t>
            </a:r>
            <a:endParaRPr lang="en-US" dirty="0"/>
          </a:p>
        </p:txBody>
      </p:sp>
      <p:sp>
        <p:nvSpPr>
          <p:cNvPr id="4" name="TextBox 3">
            <a:extLst>
              <a:ext uri="{FF2B5EF4-FFF2-40B4-BE49-F238E27FC236}">
                <a16:creationId xmlns:a16="http://schemas.microsoft.com/office/drawing/2014/main" id="{20A9B092-D281-EB45-2773-3837E0EC4F74}"/>
              </a:ext>
            </a:extLst>
          </p:cNvPr>
          <p:cNvSpPr txBox="1"/>
          <p:nvPr/>
        </p:nvSpPr>
        <p:spPr>
          <a:xfrm>
            <a:off x="9571567" y="1343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Dengue</a:t>
            </a:r>
          </a:p>
        </p:txBody>
      </p:sp>
      <p:pic>
        <p:nvPicPr>
          <p:cNvPr id="5" name="Picture 5" descr="Chart, scatter chart&#10;&#10;Description automatically generated">
            <a:extLst>
              <a:ext uri="{FF2B5EF4-FFF2-40B4-BE49-F238E27FC236}">
                <a16:creationId xmlns:a16="http://schemas.microsoft.com/office/drawing/2014/main" id="{37BCCF6E-D027-11CD-6505-32CE9B9E0FA8}"/>
              </a:ext>
            </a:extLst>
          </p:cNvPr>
          <p:cNvPicPr>
            <a:picLocks noChangeAspect="1"/>
          </p:cNvPicPr>
          <p:nvPr/>
        </p:nvPicPr>
        <p:blipFill>
          <a:blip r:embed="rId2"/>
          <a:stretch>
            <a:fillRect/>
          </a:stretch>
        </p:blipFill>
        <p:spPr>
          <a:xfrm>
            <a:off x="1676400" y="1715854"/>
            <a:ext cx="8193616" cy="5087875"/>
          </a:xfrm>
          <a:prstGeom prst="rect">
            <a:avLst/>
          </a:prstGeom>
        </p:spPr>
      </p:pic>
    </p:spTree>
    <p:extLst>
      <p:ext uri="{BB962C8B-B14F-4D97-AF65-F5344CB8AC3E}">
        <p14:creationId xmlns:p14="http://schemas.microsoft.com/office/powerpoint/2010/main" val="1428948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9B092-D281-EB45-2773-3837E0EC4F74}"/>
              </a:ext>
            </a:extLst>
          </p:cNvPr>
          <p:cNvSpPr txBox="1"/>
          <p:nvPr/>
        </p:nvSpPr>
        <p:spPr>
          <a:xfrm>
            <a:off x="9328150" y="1311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Malaria</a:t>
            </a:r>
          </a:p>
        </p:txBody>
      </p:sp>
      <p:pic>
        <p:nvPicPr>
          <p:cNvPr id="7" name="Picture 7" descr="Chart, scatter chart&#10;&#10;Description automatically generated">
            <a:extLst>
              <a:ext uri="{FF2B5EF4-FFF2-40B4-BE49-F238E27FC236}">
                <a16:creationId xmlns:a16="http://schemas.microsoft.com/office/drawing/2014/main" id="{A607D617-04DD-FA7C-3D6B-876818AF10FC}"/>
              </a:ext>
            </a:extLst>
          </p:cNvPr>
          <p:cNvPicPr>
            <a:picLocks noChangeAspect="1"/>
          </p:cNvPicPr>
          <p:nvPr/>
        </p:nvPicPr>
        <p:blipFill>
          <a:blip r:embed="rId2"/>
          <a:stretch>
            <a:fillRect/>
          </a:stretch>
        </p:blipFill>
        <p:spPr>
          <a:xfrm>
            <a:off x="1517650" y="1684104"/>
            <a:ext cx="8193616" cy="5087875"/>
          </a:xfrm>
          <a:prstGeom prst="rect">
            <a:avLst/>
          </a:prstGeom>
        </p:spPr>
      </p:pic>
    </p:spTree>
    <p:extLst>
      <p:ext uri="{BB962C8B-B14F-4D97-AF65-F5344CB8AC3E}">
        <p14:creationId xmlns:p14="http://schemas.microsoft.com/office/powerpoint/2010/main" val="3725843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9B092-D281-EB45-2773-3837E0EC4F74}"/>
              </a:ext>
            </a:extLst>
          </p:cNvPr>
          <p:cNvSpPr txBox="1"/>
          <p:nvPr/>
        </p:nvSpPr>
        <p:spPr>
          <a:xfrm>
            <a:off x="8338608" y="12689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West Nile Virus</a:t>
            </a:r>
          </a:p>
        </p:txBody>
      </p:sp>
      <p:pic>
        <p:nvPicPr>
          <p:cNvPr id="2" name="Picture 2" descr="Chart, scatter chart&#10;&#10;Description automatically generated">
            <a:extLst>
              <a:ext uri="{FF2B5EF4-FFF2-40B4-BE49-F238E27FC236}">
                <a16:creationId xmlns:a16="http://schemas.microsoft.com/office/drawing/2014/main" id="{531F7FF6-D75F-6875-A429-76C4AE4B47FF}"/>
              </a:ext>
            </a:extLst>
          </p:cNvPr>
          <p:cNvPicPr>
            <a:picLocks noChangeAspect="1"/>
          </p:cNvPicPr>
          <p:nvPr/>
        </p:nvPicPr>
        <p:blipFill>
          <a:blip r:embed="rId2"/>
          <a:stretch>
            <a:fillRect/>
          </a:stretch>
        </p:blipFill>
        <p:spPr>
          <a:xfrm>
            <a:off x="1459441" y="1641770"/>
            <a:ext cx="8251824" cy="5124917"/>
          </a:xfrm>
          <a:prstGeom prst="rect">
            <a:avLst/>
          </a:prstGeom>
        </p:spPr>
      </p:pic>
    </p:spTree>
    <p:extLst>
      <p:ext uri="{BB962C8B-B14F-4D97-AF65-F5344CB8AC3E}">
        <p14:creationId xmlns:p14="http://schemas.microsoft.com/office/powerpoint/2010/main" val="2382739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BC91-6A9A-BC26-90D5-A67C875511D5}"/>
              </a:ext>
            </a:extLst>
          </p:cNvPr>
          <p:cNvSpPr>
            <a:spLocks noGrp="1"/>
          </p:cNvSpPr>
          <p:nvPr>
            <p:ph type="title"/>
          </p:nvPr>
        </p:nvSpPr>
        <p:spPr/>
        <p:txBody>
          <a:bodyPr/>
          <a:lstStyle/>
          <a:p>
            <a:r>
              <a:rPr lang="en-US" dirty="0">
                <a:cs typeface="Arial"/>
              </a:rPr>
              <a:t>Observations</a:t>
            </a:r>
            <a:endParaRPr lang="en-US" dirty="0"/>
          </a:p>
        </p:txBody>
      </p:sp>
      <p:sp>
        <p:nvSpPr>
          <p:cNvPr id="3" name="Content Placeholder 2">
            <a:extLst>
              <a:ext uri="{FF2B5EF4-FFF2-40B4-BE49-F238E27FC236}">
                <a16:creationId xmlns:a16="http://schemas.microsoft.com/office/drawing/2014/main" id="{390700F1-63CD-FB89-9FE1-34FDD98923DC}"/>
              </a:ext>
            </a:extLst>
          </p:cNvPr>
          <p:cNvSpPr>
            <a:spLocks noGrp="1"/>
          </p:cNvSpPr>
          <p:nvPr>
            <p:ph idx="1"/>
          </p:nvPr>
        </p:nvSpPr>
        <p:spPr/>
        <p:txBody>
          <a:bodyPr/>
          <a:lstStyle/>
          <a:p>
            <a:pPr marL="344170" indent="-344170"/>
            <a:r>
              <a:rPr lang="en-US" dirty="0">
                <a:ea typeface="+mn-lt"/>
                <a:cs typeface="+mn-lt"/>
              </a:rPr>
              <a:t>From the three plots we can see that CA and TX has highest population and hence the number of people affected with vector-borne disease is also more.</a:t>
            </a:r>
            <a:endParaRPr lang="en-US" dirty="0">
              <a:cs typeface="Arial" panose="020B0604020202020204"/>
            </a:endParaRPr>
          </a:p>
        </p:txBody>
      </p:sp>
    </p:spTree>
    <p:extLst>
      <p:ext uri="{BB962C8B-B14F-4D97-AF65-F5344CB8AC3E}">
        <p14:creationId xmlns:p14="http://schemas.microsoft.com/office/powerpoint/2010/main" val="1552339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8DE35-646D-7503-12B7-9602B62EDE49}"/>
              </a:ext>
            </a:extLst>
          </p:cNvPr>
          <p:cNvSpPr>
            <a:spLocks noGrp="1"/>
          </p:cNvSpPr>
          <p:nvPr>
            <p:ph type="title"/>
          </p:nvPr>
        </p:nvSpPr>
        <p:spPr/>
        <p:txBody>
          <a:bodyPr/>
          <a:lstStyle/>
          <a:p>
            <a:r>
              <a:rPr lang="en-US" dirty="0">
                <a:cs typeface="Arial"/>
              </a:rPr>
              <a:t>Conclusion</a:t>
            </a:r>
            <a:endParaRPr lang="en-US" dirty="0"/>
          </a:p>
        </p:txBody>
      </p:sp>
      <p:sp>
        <p:nvSpPr>
          <p:cNvPr id="3" name="Content Placeholder 2">
            <a:extLst>
              <a:ext uri="{FF2B5EF4-FFF2-40B4-BE49-F238E27FC236}">
                <a16:creationId xmlns:a16="http://schemas.microsoft.com/office/drawing/2014/main" id="{F3D1DC66-EBC3-E3FE-F410-AD519C377FFB}"/>
              </a:ext>
            </a:extLst>
          </p:cNvPr>
          <p:cNvSpPr>
            <a:spLocks noGrp="1"/>
          </p:cNvSpPr>
          <p:nvPr>
            <p:ph idx="1"/>
          </p:nvPr>
        </p:nvSpPr>
        <p:spPr/>
        <p:txBody>
          <a:bodyPr/>
          <a:lstStyle/>
          <a:p>
            <a:pPr marL="344170" indent="-344170"/>
            <a:r>
              <a:rPr lang="en-US" dirty="0">
                <a:ea typeface="+mn-lt"/>
                <a:cs typeface="+mn-lt"/>
              </a:rPr>
              <a:t>Although there seems to be a huge correlation between number of vector-borne diseases cases with floods and population but there are some exceptions.</a:t>
            </a:r>
          </a:p>
          <a:p>
            <a:pPr marL="344170" indent="-344170"/>
            <a:r>
              <a:rPr lang="en-US" dirty="0">
                <a:ea typeface="+mn-lt"/>
                <a:cs typeface="+mn-lt"/>
              </a:rPr>
              <a:t>The exceptions maybe due to unavailability of data or there are other factors which will be affecting. More data is required in order to get more accurate correlation and results for future work.</a:t>
            </a:r>
            <a:endParaRPr lang="en-US" dirty="0">
              <a:cs typeface="Arial" panose="020B0604020202020204"/>
            </a:endParaRPr>
          </a:p>
        </p:txBody>
      </p:sp>
    </p:spTree>
    <p:extLst>
      <p:ext uri="{BB962C8B-B14F-4D97-AF65-F5344CB8AC3E}">
        <p14:creationId xmlns:p14="http://schemas.microsoft.com/office/powerpoint/2010/main" val="3558062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51A67B2-7FC4-4F88-8DEA-557D2222EDEF}"/>
              </a:ext>
            </a:extLst>
          </p:cNvPr>
          <p:cNvSpPr txBox="1"/>
          <p:nvPr/>
        </p:nvSpPr>
        <p:spPr>
          <a:xfrm>
            <a:off x="3581400" y="2628901"/>
            <a:ext cx="589703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b="1" dirty="0">
                <a:solidFill>
                  <a:srgbClr val="FF0000"/>
                </a:solidFill>
              </a:rPr>
              <a:t>Thank You</a:t>
            </a:r>
            <a:endParaRPr lang="en-US" sz="8000" b="1">
              <a:solidFill>
                <a:srgbClr val="FF0000"/>
              </a:solidFill>
              <a:cs typeface="Arial"/>
            </a:endParaRPr>
          </a:p>
        </p:txBody>
      </p:sp>
    </p:spTree>
    <p:extLst>
      <p:ext uri="{BB962C8B-B14F-4D97-AF65-F5344CB8AC3E}">
        <p14:creationId xmlns:p14="http://schemas.microsoft.com/office/powerpoint/2010/main" val="708874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F3D9-0F3F-76AE-9499-D022D388AB1D}"/>
              </a:ext>
            </a:extLst>
          </p:cNvPr>
          <p:cNvSpPr>
            <a:spLocks noGrp="1"/>
          </p:cNvSpPr>
          <p:nvPr>
            <p:ph type="title"/>
          </p:nvPr>
        </p:nvSpPr>
        <p:spPr/>
        <p:txBody>
          <a:bodyPr/>
          <a:lstStyle/>
          <a:p>
            <a:r>
              <a:rPr lang="en-US" dirty="0">
                <a:cs typeface="Arial"/>
              </a:rPr>
              <a:t>Problem Statement</a:t>
            </a:r>
            <a:endParaRPr lang="en-US" dirty="0"/>
          </a:p>
        </p:txBody>
      </p:sp>
      <p:sp>
        <p:nvSpPr>
          <p:cNvPr id="3" name="Content Placeholder 2">
            <a:extLst>
              <a:ext uri="{FF2B5EF4-FFF2-40B4-BE49-F238E27FC236}">
                <a16:creationId xmlns:a16="http://schemas.microsoft.com/office/drawing/2014/main" id="{A5A6F948-5FB2-B8CD-F454-AF50EB70B5B4}"/>
              </a:ext>
            </a:extLst>
          </p:cNvPr>
          <p:cNvSpPr>
            <a:spLocks noGrp="1"/>
          </p:cNvSpPr>
          <p:nvPr>
            <p:ph idx="1"/>
          </p:nvPr>
        </p:nvSpPr>
        <p:spPr/>
        <p:txBody>
          <a:bodyPr/>
          <a:lstStyle/>
          <a:p>
            <a:pPr marL="344170" indent="-344170"/>
            <a:r>
              <a:rPr lang="en-US" dirty="0">
                <a:cs typeface="Arial" panose="020B0604020202020204"/>
              </a:rPr>
              <a:t>Performing EDA on Project Tycho's Dengue, malaria and West Nile Virus Datasets.</a:t>
            </a:r>
          </a:p>
          <a:p>
            <a:pPr marL="344170" indent="-344170"/>
            <a:r>
              <a:rPr lang="en-US" dirty="0">
                <a:cs typeface="Arial" panose="020B0604020202020204"/>
              </a:rPr>
              <a:t>Effects of Floods and Population over the number of cases in the above three vector-borne diseases over the years 2013-2017.</a:t>
            </a:r>
          </a:p>
          <a:p>
            <a:pPr marL="344170" indent="-344170"/>
            <a:endParaRPr lang="en-US" dirty="0">
              <a:cs typeface="Arial" panose="020B0604020202020204"/>
            </a:endParaRPr>
          </a:p>
        </p:txBody>
      </p:sp>
    </p:spTree>
    <p:extLst>
      <p:ext uri="{BB962C8B-B14F-4D97-AF65-F5344CB8AC3E}">
        <p14:creationId xmlns:p14="http://schemas.microsoft.com/office/powerpoint/2010/main" val="337566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766EC-272C-DC74-BD7A-C5646210A8AA}"/>
              </a:ext>
            </a:extLst>
          </p:cNvPr>
          <p:cNvSpPr>
            <a:spLocks noGrp="1"/>
          </p:cNvSpPr>
          <p:nvPr>
            <p:ph type="title"/>
          </p:nvPr>
        </p:nvSpPr>
        <p:spPr/>
        <p:txBody>
          <a:bodyPr/>
          <a:lstStyle/>
          <a:p>
            <a:r>
              <a:rPr lang="en-US" dirty="0">
                <a:cs typeface="Arial"/>
              </a:rPr>
              <a:t>Plots</a:t>
            </a:r>
            <a:endParaRPr lang="en-US" dirty="0"/>
          </a:p>
        </p:txBody>
      </p:sp>
      <p:sp>
        <p:nvSpPr>
          <p:cNvPr id="4" name="TextBox 3">
            <a:extLst>
              <a:ext uri="{FF2B5EF4-FFF2-40B4-BE49-F238E27FC236}">
                <a16:creationId xmlns:a16="http://schemas.microsoft.com/office/drawing/2014/main" id="{8DC148B7-6CD4-728C-4C02-D0FE030A680E}"/>
              </a:ext>
            </a:extLst>
          </p:cNvPr>
          <p:cNvSpPr txBox="1"/>
          <p:nvPr/>
        </p:nvSpPr>
        <p:spPr>
          <a:xfrm>
            <a:off x="5200650" y="1343025"/>
            <a:ext cx="5653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 Map of Dengue cases over the years 2013-2017</a:t>
            </a:r>
          </a:p>
        </p:txBody>
      </p:sp>
      <p:pic>
        <p:nvPicPr>
          <p:cNvPr id="5" name="Picture 5" descr="Map&#10;&#10;Description automatically generated">
            <a:extLst>
              <a:ext uri="{FF2B5EF4-FFF2-40B4-BE49-F238E27FC236}">
                <a16:creationId xmlns:a16="http://schemas.microsoft.com/office/drawing/2014/main" id="{74DBA48C-4DB0-E894-108A-51932911F175}"/>
              </a:ext>
            </a:extLst>
          </p:cNvPr>
          <p:cNvPicPr>
            <a:picLocks noChangeAspect="1"/>
          </p:cNvPicPr>
          <p:nvPr/>
        </p:nvPicPr>
        <p:blipFill>
          <a:blip r:embed="rId2"/>
          <a:stretch>
            <a:fillRect/>
          </a:stretch>
        </p:blipFill>
        <p:spPr>
          <a:xfrm>
            <a:off x="2591858" y="1811373"/>
            <a:ext cx="7008283" cy="4886254"/>
          </a:xfrm>
          <a:prstGeom prst="rect">
            <a:avLst/>
          </a:prstGeom>
        </p:spPr>
      </p:pic>
    </p:spTree>
    <p:extLst>
      <p:ext uri="{BB962C8B-B14F-4D97-AF65-F5344CB8AC3E}">
        <p14:creationId xmlns:p14="http://schemas.microsoft.com/office/powerpoint/2010/main" val="1560618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C148B7-6CD4-728C-4C02-D0FE030A680E}"/>
              </a:ext>
            </a:extLst>
          </p:cNvPr>
          <p:cNvSpPr txBox="1"/>
          <p:nvPr/>
        </p:nvSpPr>
        <p:spPr>
          <a:xfrm>
            <a:off x="5200650" y="1343025"/>
            <a:ext cx="5653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 Map of Malaria cases over the years 2013-2017</a:t>
            </a:r>
          </a:p>
        </p:txBody>
      </p:sp>
      <p:pic>
        <p:nvPicPr>
          <p:cNvPr id="3" name="Picture 5" descr="Map&#10;&#10;Description automatically generated">
            <a:extLst>
              <a:ext uri="{FF2B5EF4-FFF2-40B4-BE49-F238E27FC236}">
                <a16:creationId xmlns:a16="http://schemas.microsoft.com/office/drawing/2014/main" id="{036D9C0D-59A0-F7CB-E266-48F9CB2BEEB4}"/>
              </a:ext>
            </a:extLst>
          </p:cNvPr>
          <p:cNvPicPr>
            <a:picLocks noChangeAspect="1"/>
          </p:cNvPicPr>
          <p:nvPr/>
        </p:nvPicPr>
        <p:blipFill>
          <a:blip r:embed="rId2"/>
          <a:stretch>
            <a:fillRect/>
          </a:stretch>
        </p:blipFill>
        <p:spPr>
          <a:xfrm>
            <a:off x="2528359" y="1716123"/>
            <a:ext cx="7135283" cy="4976212"/>
          </a:xfrm>
          <a:prstGeom prst="rect">
            <a:avLst/>
          </a:prstGeom>
        </p:spPr>
      </p:pic>
    </p:spTree>
    <p:extLst>
      <p:ext uri="{BB962C8B-B14F-4D97-AF65-F5344CB8AC3E}">
        <p14:creationId xmlns:p14="http://schemas.microsoft.com/office/powerpoint/2010/main" val="2860570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C148B7-6CD4-728C-4C02-D0FE030A680E}"/>
              </a:ext>
            </a:extLst>
          </p:cNvPr>
          <p:cNvSpPr txBox="1"/>
          <p:nvPr/>
        </p:nvSpPr>
        <p:spPr>
          <a:xfrm>
            <a:off x="4417483" y="1343025"/>
            <a:ext cx="6733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 Map of West Nile Virus cases over the years 2013-2017</a:t>
            </a:r>
          </a:p>
        </p:txBody>
      </p:sp>
      <p:pic>
        <p:nvPicPr>
          <p:cNvPr id="5" name="Picture 5" descr="Map&#10;&#10;Description automatically generated">
            <a:extLst>
              <a:ext uri="{FF2B5EF4-FFF2-40B4-BE49-F238E27FC236}">
                <a16:creationId xmlns:a16="http://schemas.microsoft.com/office/drawing/2014/main" id="{BFCF2F8F-4E4F-D659-CD78-724829760A95}"/>
              </a:ext>
            </a:extLst>
          </p:cNvPr>
          <p:cNvPicPr>
            <a:picLocks noChangeAspect="1"/>
          </p:cNvPicPr>
          <p:nvPr/>
        </p:nvPicPr>
        <p:blipFill>
          <a:blip r:embed="rId2"/>
          <a:stretch>
            <a:fillRect/>
          </a:stretch>
        </p:blipFill>
        <p:spPr>
          <a:xfrm>
            <a:off x="2544233" y="1716123"/>
            <a:ext cx="7103533" cy="4960338"/>
          </a:xfrm>
          <a:prstGeom prst="rect">
            <a:avLst/>
          </a:prstGeom>
        </p:spPr>
      </p:pic>
    </p:spTree>
    <p:extLst>
      <p:ext uri="{BB962C8B-B14F-4D97-AF65-F5344CB8AC3E}">
        <p14:creationId xmlns:p14="http://schemas.microsoft.com/office/powerpoint/2010/main" val="203999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0F64-69F2-46CA-A626-A3C731172A2F}"/>
              </a:ext>
            </a:extLst>
          </p:cNvPr>
          <p:cNvSpPr>
            <a:spLocks noGrp="1"/>
          </p:cNvSpPr>
          <p:nvPr>
            <p:ph type="title"/>
          </p:nvPr>
        </p:nvSpPr>
        <p:spPr/>
        <p:txBody>
          <a:bodyPr/>
          <a:lstStyle/>
          <a:p>
            <a:r>
              <a:rPr lang="en-US" dirty="0">
                <a:cs typeface="Arial"/>
              </a:rPr>
              <a:t>Observations</a:t>
            </a:r>
            <a:endParaRPr lang="en-US" dirty="0"/>
          </a:p>
        </p:txBody>
      </p:sp>
      <p:sp>
        <p:nvSpPr>
          <p:cNvPr id="3" name="Content Placeholder 2">
            <a:extLst>
              <a:ext uri="{FF2B5EF4-FFF2-40B4-BE49-F238E27FC236}">
                <a16:creationId xmlns:a16="http://schemas.microsoft.com/office/drawing/2014/main" id="{75B670C4-93F2-1048-1FAB-DE299A967C2A}"/>
              </a:ext>
            </a:extLst>
          </p:cNvPr>
          <p:cNvSpPr>
            <a:spLocks noGrp="1"/>
          </p:cNvSpPr>
          <p:nvPr>
            <p:ph idx="1"/>
          </p:nvPr>
        </p:nvSpPr>
        <p:spPr/>
        <p:txBody>
          <a:bodyPr/>
          <a:lstStyle/>
          <a:p>
            <a:pPr marL="344170" indent="-344170"/>
            <a:r>
              <a:rPr lang="en-US" dirty="0">
                <a:ea typeface="+mn-lt"/>
                <a:cs typeface="+mn-lt"/>
              </a:rPr>
              <a:t>We can observe that CA has been recorded with highest number of dengue cases followed by TX and FL.</a:t>
            </a:r>
          </a:p>
          <a:p>
            <a:pPr marL="344170" indent="-344170"/>
            <a:r>
              <a:rPr lang="en-US" dirty="0">
                <a:ea typeface="+mn-lt"/>
                <a:cs typeface="+mn-lt"/>
              </a:rPr>
              <a:t>Highest number of Malaria cases has been recorded with MD followed by its nearby region. Apart from them CA and TX also have been affected severely.</a:t>
            </a:r>
          </a:p>
          <a:p>
            <a:pPr marL="344170" indent="-344170"/>
            <a:r>
              <a:rPr lang="en-US" dirty="0">
                <a:ea typeface="+mn-lt"/>
                <a:cs typeface="+mn-lt"/>
              </a:rPr>
              <a:t>CA being the most affected by WNV followed by TX. Apart from them few cases were from AZ and CO.</a:t>
            </a:r>
            <a:endParaRPr lang="en-US" dirty="0">
              <a:cs typeface="Arial" panose="020B0604020202020204"/>
            </a:endParaRPr>
          </a:p>
        </p:txBody>
      </p:sp>
    </p:spTree>
    <p:extLst>
      <p:ext uri="{BB962C8B-B14F-4D97-AF65-F5344CB8AC3E}">
        <p14:creationId xmlns:p14="http://schemas.microsoft.com/office/powerpoint/2010/main" val="313981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1EDF-7A6D-0CD7-5099-DAB7B152848B}"/>
              </a:ext>
            </a:extLst>
          </p:cNvPr>
          <p:cNvSpPr>
            <a:spLocks noGrp="1"/>
          </p:cNvSpPr>
          <p:nvPr>
            <p:ph type="title"/>
          </p:nvPr>
        </p:nvSpPr>
        <p:spPr/>
        <p:txBody>
          <a:bodyPr/>
          <a:lstStyle/>
          <a:p>
            <a:r>
              <a:rPr lang="en-US" dirty="0">
                <a:ea typeface="+mj-lt"/>
                <a:cs typeface="+mj-lt"/>
              </a:rPr>
              <a:t>Combined data of three diseases over the years 2013-2017</a:t>
            </a:r>
            <a:endParaRPr lang="en-US" dirty="0"/>
          </a:p>
        </p:txBody>
      </p:sp>
      <p:pic>
        <p:nvPicPr>
          <p:cNvPr id="4" name="Picture 4" descr="Table&#10;&#10;Description automatically generated">
            <a:extLst>
              <a:ext uri="{FF2B5EF4-FFF2-40B4-BE49-F238E27FC236}">
                <a16:creationId xmlns:a16="http://schemas.microsoft.com/office/drawing/2014/main" id="{D2C59019-8E51-8513-37C5-929DDF204BAF}"/>
              </a:ext>
            </a:extLst>
          </p:cNvPr>
          <p:cNvPicPr>
            <a:picLocks noChangeAspect="1"/>
          </p:cNvPicPr>
          <p:nvPr/>
        </p:nvPicPr>
        <p:blipFill>
          <a:blip r:embed="rId2"/>
          <a:stretch>
            <a:fillRect/>
          </a:stretch>
        </p:blipFill>
        <p:spPr>
          <a:xfrm>
            <a:off x="2427817" y="2522757"/>
            <a:ext cx="7452783" cy="2966070"/>
          </a:xfrm>
          <a:prstGeom prst="rect">
            <a:avLst/>
          </a:prstGeom>
        </p:spPr>
      </p:pic>
    </p:spTree>
    <p:extLst>
      <p:ext uri="{BB962C8B-B14F-4D97-AF65-F5344CB8AC3E}">
        <p14:creationId xmlns:p14="http://schemas.microsoft.com/office/powerpoint/2010/main" val="416765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9219-435F-D639-072E-97C8E6C0815A}"/>
              </a:ext>
            </a:extLst>
          </p:cNvPr>
          <p:cNvSpPr>
            <a:spLocks noGrp="1"/>
          </p:cNvSpPr>
          <p:nvPr>
            <p:ph type="title"/>
          </p:nvPr>
        </p:nvSpPr>
        <p:spPr/>
        <p:txBody>
          <a:bodyPr/>
          <a:lstStyle/>
          <a:p>
            <a:r>
              <a:rPr lang="en-US" dirty="0">
                <a:ea typeface="+mj-lt"/>
                <a:cs typeface="+mj-lt"/>
              </a:rPr>
              <a:t>Visualizing the above table using Box Plot and Grouped Bar plots</a:t>
            </a:r>
            <a:endParaRPr lang="en-US" dirty="0"/>
          </a:p>
        </p:txBody>
      </p:sp>
      <p:pic>
        <p:nvPicPr>
          <p:cNvPr id="4" name="Picture 4" descr="Chart, box and whisker chart&#10;&#10;Description automatically generated">
            <a:extLst>
              <a:ext uri="{FF2B5EF4-FFF2-40B4-BE49-F238E27FC236}">
                <a16:creationId xmlns:a16="http://schemas.microsoft.com/office/drawing/2014/main" id="{FE316956-0201-766E-70EC-DA93BF78185D}"/>
              </a:ext>
            </a:extLst>
          </p:cNvPr>
          <p:cNvPicPr>
            <a:picLocks noChangeAspect="1"/>
          </p:cNvPicPr>
          <p:nvPr/>
        </p:nvPicPr>
        <p:blipFill>
          <a:blip r:embed="rId2"/>
          <a:stretch>
            <a:fillRect/>
          </a:stretch>
        </p:blipFill>
        <p:spPr>
          <a:xfrm>
            <a:off x="6269565" y="4053789"/>
            <a:ext cx="5023908" cy="2750923"/>
          </a:xfrm>
          <a:prstGeom prst="rect">
            <a:avLst/>
          </a:prstGeom>
        </p:spPr>
      </p:pic>
      <p:pic>
        <p:nvPicPr>
          <p:cNvPr id="5" name="Picture 5" descr="Chart, bar chart&#10;&#10;Description automatically generated">
            <a:extLst>
              <a:ext uri="{FF2B5EF4-FFF2-40B4-BE49-F238E27FC236}">
                <a16:creationId xmlns:a16="http://schemas.microsoft.com/office/drawing/2014/main" id="{38BA2C7C-A01B-320D-1A4C-5F99859F863E}"/>
              </a:ext>
            </a:extLst>
          </p:cNvPr>
          <p:cNvPicPr>
            <a:picLocks noChangeAspect="1"/>
          </p:cNvPicPr>
          <p:nvPr/>
        </p:nvPicPr>
        <p:blipFill>
          <a:blip r:embed="rId3"/>
          <a:stretch>
            <a:fillRect/>
          </a:stretch>
        </p:blipFill>
        <p:spPr>
          <a:xfrm>
            <a:off x="1036108" y="1998476"/>
            <a:ext cx="5172075" cy="2617631"/>
          </a:xfrm>
          <a:prstGeom prst="rect">
            <a:avLst/>
          </a:prstGeom>
        </p:spPr>
      </p:pic>
    </p:spTree>
    <p:extLst>
      <p:ext uri="{BB962C8B-B14F-4D97-AF65-F5344CB8AC3E}">
        <p14:creationId xmlns:p14="http://schemas.microsoft.com/office/powerpoint/2010/main" val="260218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CE83-0AC9-76C7-34EC-CB79A36A84C9}"/>
              </a:ext>
            </a:extLst>
          </p:cNvPr>
          <p:cNvSpPr>
            <a:spLocks noGrp="1"/>
          </p:cNvSpPr>
          <p:nvPr>
            <p:ph type="title"/>
          </p:nvPr>
        </p:nvSpPr>
        <p:spPr/>
        <p:txBody>
          <a:bodyPr/>
          <a:lstStyle/>
          <a:p>
            <a:r>
              <a:rPr lang="en-US" dirty="0">
                <a:cs typeface="Arial"/>
              </a:rPr>
              <a:t>Observations</a:t>
            </a:r>
            <a:endParaRPr lang="en-US" dirty="0"/>
          </a:p>
        </p:txBody>
      </p:sp>
      <p:sp>
        <p:nvSpPr>
          <p:cNvPr id="3" name="Content Placeholder 2">
            <a:extLst>
              <a:ext uri="{FF2B5EF4-FFF2-40B4-BE49-F238E27FC236}">
                <a16:creationId xmlns:a16="http://schemas.microsoft.com/office/drawing/2014/main" id="{C2D3A037-CE07-D3B1-653B-B3085FF10D0E}"/>
              </a:ext>
            </a:extLst>
          </p:cNvPr>
          <p:cNvSpPr>
            <a:spLocks noGrp="1"/>
          </p:cNvSpPr>
          <p:nvPr>
            <p:ph idx="1"/>
          </p:nvPr>
        </p:nvSpPr>
        <p:spPr/>
        <p:txBody>
          <a:bodyPr/>
          <a:lstStyle/>
          <a:p>
            <a:pPr marL="344170" indent="-344170"/>
            <a:r>
              <a:rPr lang="en-US" dirty="0">
                <a:ea typeface="+mn-lt"/>
                <a:cs typeface="+mn-lt"/>
              </a:rPr>
              <a:t>From the above two plots we can see that Malaria has the most number of cases among other vector-borne diseases.</a:t>
            </a:r>
            <a:endParaRPr lang="en-US" dirty="0">
              <a:cs typeface="Arial" panose="020B0604020202020204"/>
            </a:endParaRPr>
          </a:p>
        </p:txBody>
      </p:sp>
    </p:spTree>
    <p:extLst>
      <p:ext uri="{BB962C8B-B14F-4D97-AF65-F5344CB8AC3E}">
        <p14:creationId xmlns:p14="http://schemas.microsoft.com/office/powerpoint/2010/main" val="7284324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3.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Madison</Template>
  <TotalTime>0</TotalTime>
  <Words>1</Words>
  <Application>Microsoft Office PowerPoint</Application>
  <PresentationFormat>Widescreen</PresentationFormat>
  <Paragraphs>1</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Madison</vt:lpstr>
      <vt:lpstr>Vector Borne Diseases Mapped against Flooding and Population in USA</vt:lpstr>
      <vt:lpstr>Problem Statement</vt:lpstr>
      <vt:lpstr>Plots</vt:lpstr>
      <vt:lpstr>PowerPoint Presentation</vt:lpstr>
      <vt:lpstr>PowerPoint Presentation</vt:lpstr>
      <vt:lpstr>Observations</vt:lpstr>
      <vt:lpstr>Combined data of three diseases over the years 2013-2017</vt:lpstr>
      <vt:lpstr>Visualizing the above table using Box Plot and Grouped Bar plots</vt:lpstr>
      <vt:lpstr>Observations</vt:lpstr>
      <vt:lpstr>Visualizing Floods being a major factor in the increasing cases of vector-borne diseases.</vt:lpstr>
      <vt:lpstr>PowerPoint Presentation</vt:lpstr>
      <vt:lpstr>PowerPoint Presentation</vt:lpstr>
      <vt:lpstr>Observations</vt:lpstr>
      <vt:lpstr>Impact of Population</vt:lpstr>
      <vt:lpstr>PowerPoint Presentation</vt:lpstr>
      <vt:lpstr>PowerPoint Presentation</vt:lpstr>
      <vt:lpstr>Observations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186</cp:revision>
  <dcterms:created xsi:type="dcterms:W3CDTF">2022-07-07T19:33:04Z</dcterms:created>
  <dcterms:modified xsi:type="dcterms:W3CDTF">2022-07-07T20:24:26Z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